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Отношение людей к английскому языку на улицах </a:t>
            </a:r>
            <a:r>
              <a:rPr lang="ru-RU" sz="1800" dirty="0" smtClean="0"/>
              <a:t>Самары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Все равно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62</c:v>
                </c:pt>
                <c:pt idx="2">
                  <c:v>11</c:v>
                </c:pt>
              </c:numCache>
            </c:numRef>
          </c:val>
        </c:ser>
        <c:gapWidth val="75"/>
        <c:shape val="box"/>
        <c:axId val="80006528"/>
        <c:axId val="80012416"/>
        <c:axId val="0"/>
      </c:bar3DChart>
      <c:catAx>
        <c:axId val="80006528"/>
        <c:scaling>
          <c:orientation val="minMax"/>
        </c:scaling>
        <c:axPos val="b"/>
        <c:majorTickMark val="none"/>
        <c:tickLblPos val="nextTo"/>
        <c:crossAx val="80012416"/>
        <c:crosses val="autoZero"/>
        <c:auto val="1"/>
        <c:lblAlgn val="ctr"/>
        <c:lblOffset val="100"/>
      </c:catAx>
      <c:valAx>
        <c:axId val="800124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0006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2420811933945263"/>
          <c:y val="0.90569621931418687"/>
          <c:w val="0.19275831357882955"/>
          <c:h val="7.0809003494616857E-2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Отношение людей к английскому языку на улицах </a:t>
            </a:r>
            <a:r>
              <a:rPr lang="ru-RU" sz="1800" dirty="0" smtClean="0"/>
              <a:t>Самары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50800" dir="5400000" algn="ctr" rotWithShape="0">
                <a:schemeClr val="bg1"/>
              </a:outerShdw>
            </a:effectLst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3"/>
                <c:pt idx="0">
                  <c:v>Положительно</c:v>
                </c:pt>
                <c:pt idx="1">
                  <c:v>Отрицательно</c:v>
                </c:pt>
                <c:pt idx="2">
                  <c:v>Все равно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34</c:v>
                </c:pt>
                <c:pt idx="2">
                  <c:v>23</c:v>
                </c:pt>
              </c:numCache>
            </c:numRef>
          </c:val>
        </c:ser>
        <c:gapWidth val="75"/>
        <c:shape val="box"/>
        <c:axId val="57403648"/>
        <c:axId val="64225280"/>
        <c:axId val="0"/>
      </c:bar3DChart>
      <c:catAx>
        <c:axId val="57403648"/>
        <c:scaling>
          <c:orientation val="minMax"/>
        </c:scaling>
        <c:axPos val="b"/>
        <c:majorTickMark val="none"/>
        <c:tickLblPos val="nextTo"/>
        <c:crossAx val="64225280"/>
        <c:crosses val="autoZero"/>
        <c:auto val="1"/>
        <c:lblAlgn val="ctr"/>
        <c:lblOffset val="100"/>
      </c:catAx>
      <c:valAx>
        <c:axId val="642252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5740364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A892-F718-4519-8C7F-307BF71996A1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95C22-4F75-4AA3-A3D3-4D0D29582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A892-F718-4519-8C7F-307BF71996A1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95C22-4F75-4AA3-A3D3-4D0D29582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A892-F718-4519-8C7F-307BF71996A1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95C22-4F75-4AA3-A3D3-4D0D29582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A892-F718-4519-8C7F-307BF71996A1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95C22-4F75-4AA3-A3D3-4D0D29582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A892-F718-4519-8C7F-307BF71996A1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95C22-4F75-4AA3-A3D3-4D0D29582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A892-F718-4519-8C7F-307BF71996A1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95C22-4F75-4AA3-A3D3-4D0D29582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A892-F718-4519-8C7F-307BF71996A1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95C22-4F75-4AA3-A3D3-4D0D29582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A892-F718-4519-8C7F-307BF71996A1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95C22-4F75-4AA3-A3D3-4D0D29582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A892-F718-4519-8C7F-307BF71996A1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95C22-4F75-4AA3-A3D3-4D0D29582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A892-F718-4519-8C7F-307BF71996A1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95C22-4F75-4AA3-A3D3-4D0D29582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9CA892-F718-4519-8C7F-307BF71996A1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95C22-4F75-4AA3-A3D3-4D0D29582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29CA892-F718-4519-8C7F-307BF71996A1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9795C22-4F75-4AA3-A3D3-4D0D29582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000132"/>
          </a:xfrm>
        </p:spPr>
        <p:txBody>
          <a:bodyPr/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Английский на улицах нашего города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исследование влияния английского языка на русский на примере наружной рекламы и названий городских объектов)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471488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Автор: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Штам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Анастасия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чащаяся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9 класса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МОУ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Верхнеподстепновской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ООШ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Волжский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63579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2011 г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92696"/>
            <a:ext cx="6877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``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Language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exerts hidden power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like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Moon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on the tides``.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Rita Mae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Brown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3071810"/>
            <a:ext cx="5286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Язык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оказывает скрытое влияние, как луна на приливы и отливы»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Рита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Мэй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Браун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2153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исследование влияния английского языка на русский на примере наружной рекламы и названий городских объектов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643182"/>
            <a:ext cx="80010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Изучить теоретический материал, связанный с темой исследования;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Определить и рассмотреть причины и способы проникновения английского языка в русский;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Выяснить отношение к исследуемому явлению незаинтересованных людей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714380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42976" y="428604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Причины бурного распространения английского языка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857628"/>
            <a:ext cx="2500330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4214818"/>
            <a:ext cx="2500330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3857628"/>
            <a:ext cx="2500330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2" idx="2"/>
            <a:endCxn id="12" idx="0"/>
          </p:cNvCxnSpPr>
          <p:nvPr/>
        </p:nvCxnSpPr>
        <p:spPr>
          <a:xfrm rot="16200000" flipH="1">
            <a:off x="3303975" y="2839636"/>
            <a:ext cx="2714644" cy="3571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11" idx="0"/>
          </p:cNvCxnSpPr>
          <p:nvPr/>
        </p:nvCxnSpPr>
        <p:spPr>
          <a:xfrm rot="5400000">
            <a:off x="2125249" y="1339439"/>
            <a:ext cx="2357454" cy="2678925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  <a:endCxn id="13" idx="0"/>
          </p:cNvCxnSpPr>
          <p:nvPr/>
        </p:nvCxnSpPr>
        <p:spPr>
          <a:xfrm rot="16200000" flipH="1">
            <a:off x="4839892" y="1303719"/>
            <a:ext cx="2357454" cy="275036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7584" y="4005064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Быстрое экономическое развитие США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после</a:t>
            </a: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мировой войны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868" y="4357694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Распространение Интернета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786322"/>
            <a:ext cx="819108" cy="55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6286512" y="392906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Широкий доступ населения к средствам информации и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распространени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массовой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культуры,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индустрии развлечений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Английский в имидже Самары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84784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Названия городских объектов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SC02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2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500570"/>
            <a:ext cx="2000232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3857628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Турагенство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Блюскай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628652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Магазин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Sport Pro Fashion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628800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Наружная реклама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2071678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на щитах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на стендах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на перетяжках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на электронных табло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на стенах зданий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на транспорте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DSC019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500438"/>
            <a:ext cx="4143372" cy="31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Способы образования англицизмов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57161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Прямые заимствования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01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2857487" cy="214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29058" y="285749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Гибриды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019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286256"/>
            <a:ext cx="276223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072330" y="1714488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Композиты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DSC018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428868"/>
            <a:ext cx="2512884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Отношение людей к исследуемому явлению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3608" y="2348880"/>
          <a:ext cx="6930626" cy="1275018"/>
        </p:xfrm>
        <a:graphic>
          <a:graphicData uri="http://schemas.openxmlformats.org/drawingml/2006/table">
            <a:tbl>
              <a:tblPr/>
              <a:tblGrid>
                <a:gridCol w="1840136"/>
                <a:gridCol w="1696830"/>
                <a:gridCol w="1696830"/>
                <a:gridCol w="1696830"/>
              </a:tblGrid>
              <a:tr h="433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Отношение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Положительное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Отрицательное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 </a:t>
                      </a: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равно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ответивших (чел)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9" y="4725144"/>
          <a:ext cx="6930055" cy="1121664"/>
        </p:xfrm>
        <a:graphic>
          <a:graphicData uri="http://schemas.openxmlformats.org/drawingml/2006/table">
            <a:tbl>
              <a:tblPr/>
              <a:tblGrid>
                <a:gridCol w="1872207"/>
                <a:gridCol w="1656184"/>
                <a:gridCol w="1728192"/>
                <a:gridCol w="1673472"/>
              </a:tblGrid>
              <a:tr h="32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Отношение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Положительное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Отрицательное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 </a:t>
                      </a: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равно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ответивших </a:t>
                      </a: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чел)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07704" y="1785926"/>
            <a:ext cx="5995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54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Отношение взрослых к исследуемому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явлению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61007" y="4143380"/>
            <a:ext cx="5801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548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Отношение учащихся к исследуемому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явлению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9512" y="188640"/>
          <a:ext cx="5243530" cy="324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657600" y="350043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1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928802"/>
            <a:ext cx="5619757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Тема29</Template>
  <TotalTime>169</TotalTime>
  <Words>242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Тема29</vt:lpstr>
      <vt:lpstr>   Английский на улицах нашего города  (исследование влияния английского языка на русский на примере наружной рекламы и названий городских объектов)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Английский на улицах нашего города (исследование влияния английского языка на русский на примере наружной рекламы и названий городских объектов)</dc:title>
  <dc:creator>Лисенок</dc:creator>
  <cp:lastModifiedBy>1</cp:lastModifiedBy>
  <cp:revision>28</cp:revision>
  <dcterms:created xsi:type="dcterms:W3CDTF">2011-02-24T16:40:19Z</dcterms:created>
  <dcterms:modified xsi:type="dcterms:W3CDTF">2011-02-28T19:40:18Z</dcterms:modified>
</cp:coreProperties>
</file>